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Gelasio Semi Bold"/>
      <p:regular r:id="rId20"/>
    </p:embeddedFont>
    <p:embeddedFont>
      <p:font typeface="Gelasio Semi Bold"/>
      <p:regular r:id="rId21"/>
    </p:embeddedFont>
    <p:embeddedFont>
      <p:font typeface="Gelasio Semi Bold"/>
      <p:regular r:id="rId22"/>
    </p:embeddedFont>
    <p:embeddedFont>
      <p:font typeface="Gelasio Semi Bold"/>
      <p:regular r:id="rId23"/>
    </p:embeddedFont>
    <p:embeddedFont>
      <p:font typeface="Gelasio"/>
      <p:regular r:id="rId24"/>
    </p:embeddedFont>
    <p:embeddedFont>
      <p:font typeface="Gelasio"/>
      <p:regular r:id="rId25"/>
    </p:embeddedFont>
    <p:embeddedFont>
      <p:font typeface="Gelasio"/>
      <p:regular r:id="rId26"/>
    </p:embeddedFont>
    <p:embeddedFont>
      <p:font typeface="Gelasio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9355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HR SMART RECRUITER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0094" y="589598"/>
            <a:ext cx="7643813" cy="13394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Candidate Summarization in JSON Format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991195" y="2250519"/>
            <a:ext cx="30480" cy="4805362"/>
          </a:xfrm>
          <a:prstGeom prst="roundRect">
            <a:avLst>
              <a:gd name="adj" fmla="val 105475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1201817" y="2476381"/>
            <a:ext cx="642938" cy="30480"/>
          </a:xfrm>
          <a:prstGeom prst="roundRect">
            <a:avLst>
              <a:gd name="adj" fmla="val 105475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750094" y="2250519"/>
            <a:ext cx="482203" cy="482203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830461" y="2290703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062758" y="2324100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Input Chunks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062758" y="2787491"/>
            <a:ext cx="6331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Relevant resume text chunks are fed to Gemini.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01817" y="3784878"/>
            <a:ext cx="642938" cy="30480"/>
          </a:xfrm>
          <a:prstGeom prst="roundRect">
            <a:avLst>
              <a:gd name="adj" fmla="val 105475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750094" y="3559016"/>
            <a:ext cx="482203" cy="482203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830461" y="3599200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062758" y="3632597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Gemini Processing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062758" y="4095988"/>
            <a:ext cx="6331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Gemini extracts key information from the text.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01817" y="5093375"/>
            <a:ext cx="642938" cy="30480"/>
          </a:xfrm>
          <a:prstGeom prst="roundRect">
            <a:avLst>
              <a:gd name="adj" fmla="val 105475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750094" y="4867513"/>
            <a:ext cx="482203" cy="482203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830461" y="4907697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062758" y="4941094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Output Parsers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062758" y="5404485"/>
            <a:ext cx="6331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 Parsers ensure structured JSON output.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01817" y="6401872"/>
            <a:ext cx="642938" cy="30480"/>
          </a:xfrm>
          <a:prstGeom prst="roundRect">
            <a:avLst>
              <a:gd name="adj" fmla="val 105475"/>
            </a:avLst>
          </a:prstGeom>
          <a:solidFill>
            <a:srgbClr val="D4CEC3"/>
          </a:solidFill>
          <a:ln/>
        </p:spPr>
      </p:sp>
      <p:sp>
        <p:nvSpPr>
          <p:cNvPr id="21" name="Shape 18"/>
          <p:cNvSpPr/>
          <p:nvPr/>
        </p:nvSpPr>
        <p:spPr>
          <a:xfrm>
            <a:off x="750094" y="6176010"/>
            <a:ext cx="482203" cy="482203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2" name="Text 19"/>
          <p:cNvSpPr/>
          <p:nvPr/>
        </p:nvSpPr>
        <p:spPr>
          <a:xfrm>
            <a:off x="830461" y="6216194"/>
            <a:ext cx="321469" cy="401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062758" y="6249591"/>
            <a:ext cx="2679025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JSON Summary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062758" y="6712982"/>
            <a:ext cx="633114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structured JSON summary is generated.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750094" y="7296983"/>
            <a:ext cx="764381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9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3221474"/>
            <a:ext cx="654319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Sample Use Case Queries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39140" y="4303514"/>
            <a:ext cx="4208026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5450" dirty="0"/>
          </a:p>
        </p:txBody>
      </p:sp>
      <p:sp>
        <p:nvSpPr>
          <p:cNvPr id="5" name="Text 2"/>
          <p:cNvSpPr/>
          <p:nvPr/>
        </p:nvSpPr>
        <p:spPr>
          <a:xfrm>
            <a:off x="1523286" y="526422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University Search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39140" y="5720834"/>
            <a:ext cx="420802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Find all candidates from ITI university.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211128" y="4303514"/>
            <a:ext cx="4208026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5450" dirty="0"/>
          </a:p>
        </p:txBody>
      </p:sp>
      <p:sp>
        <p:nvSpPr>
          <p:cNvPr id="8" name="Text 5"/>
          <p:cNvSpPr/>
          <p:nvPr/>
        </p:nvSpPr>
        <p:spPr>
          <a:xfrm>
            <a:off x="5995273" y="526422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Skill Match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211128" y="5720834"/>
            <a:ext cx="4208026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Identify profiles with NLP and Transformers skills.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683115" y="4303514"/>
            <a:ext cx="4208145" cy="696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50"/>
              </a:lnSpc>
              <a:buNone/>
            </a:pPr>
            <a:r>
              <a:rPr lang="en-US" sz="54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5450" dirty="0"/>
          </a:p>
        </p:txBody>
      </p:sp>
      <p:sp>
        <p:nvSpPr>
          <p:cNvPr id="11" name="Text 8"/>
          <p:cNvSpPr/>
          <p:nvPr/>
        </p:nvSpPr>
        <p:spPr>
          <a:xfrm>
            <a:off x="10467261" y="5264229"/>
            <a:ext cx="2639735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Combined Expertise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683115" y="5720834"/>
            <a:ext cx="420814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Locate data scientists proficient in Power BI.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39140" y="6634162"/>
            <a:ext cx="13152120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Recruiters can use specific queries to quickly find candidates. Examples include "List all candidates who studied at ITI," "Find profiles with experience in NLP &amp; Transformers," and "Who has a background in data science and Power BI?". The LLM Query Engine processes these to return filtered profiles.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47386"/>
            <a:ext cx="85146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Final Results + Sample Output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3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Direct Answers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0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Queries yield clear, concise answers on screen.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12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 "Found 5 candidates with ITI background."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231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JSON Summaries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380428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Detailed JSON summaries are saved as files.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3712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They provide structured data for each candidate.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9338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final output includes direct answers to recruiter queries, displayed on the UI or console. Additionally, a structured JSON file containing summarized candidate information is generated and saved. This dual output provides both immediate insights and detailed, machine-readable data for further analysis or integration.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596" y="800576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67596" y="1398151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7596" y="1995726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7596" y="2593300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7596" y="3190875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573786" y="3870722"/>
            <a:ext cx="5482828" cy="685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8" name="Text 6"/>
          <p:cNvSpPr/>
          <p:nvPr/>
        </p:nvSpPr>
        <p:spPr>
          <a:xfrm>
            <a:off x="767596" y="4885015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7596" y="5482590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7596" y="6080165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7596" y="6677739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7596" y="7275314"/>
            <a:ext cx="13095208" cy="350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Prepared By: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Adham Assy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Ali Salama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Mohamed Kamal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Sara Gamil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3293"/>
            <a:ext cx="5825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Presentation 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5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Project Objective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87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System Architecture Overview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300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PDF Upload &amp; Metadata Extraction Process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722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Text Splitting &amp; Embedding using E5 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Vector Store Creation &amp; Retrieval Mechanism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9566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6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Question Answering using Prompt + Gemini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9888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7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Candidate Summarization in JSON Format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410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8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Sample Use Case Queries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832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9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Final Results + Sample Output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62853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Objective</a:t>
            </a:r>
            <a:endParaRPr lang="en-US" sz="2650" dirty="0"/>
          </a:p>
        </p:txBody>
      </p:sp>
      <p:sp>
        <p:nvSpPr>
          <p:cNvPr id="5" name="Text 1"/>
          <p:cNvSpPr/>
          <p:nvPr/>
        </p:nvSpPr>
        <p:spPr>
          <a:xfrm>
            <a:off x="6280190" y="2280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Goal: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29751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Leverage LLMs and vector databases to automate resume screening and turn unstructured resumes into searchable, structured knowledge.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40411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it matters: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80190" y="473559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HRs waste time manually scanning resumes.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6280190" y="51777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Valuable insights are buried in unstructured formats.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6280190" y="561998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use modern AI to extract and summarize relevant candidate data.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6280190" y="62380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425172"/>
            <a:ext cx="4919424" cy="73791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9680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Architecture Overview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2725817"/>
            <a:ext cx="340162" cy="34016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329279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Resume Ingestion (PDF)</a:t>
            </a:r>
            <a:endParaRPr lang="en-US" sz="220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3493" y="2725817"/>
            <a:ext cx="340162" cy="34016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893493" y="3292793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Metadata Extraction &amp; Enrichment</a:t>
            </a:r>
            <a:endParaRPr lang="en-US" sz="220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6795" y="2725817"/>
            <a:ext cx="340162" cy="340162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506795" y="3292793"/>
            <a:ext cx="2329815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Embedding Generation (E5/HuggingFace)</a:t>
            </a:r>
            <a:endParaRPr lang="en-US" sz="220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277088"/>
            <a:ext cx="340162" cy="340162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6280190" y="5844064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FAISS_DB Vector Store</a:t>
            </a:r>
            <a:endParaRPr lang="en-US" sz="220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3493" y="5277088"/>
            <a:ext cx="340162" cy="340162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8893493" y="5844064"/>
            <a:ext cx="2329815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Retrieval-Augmented Generation (Gemini)</a:t>
            </a:r>
            <a:endParaRPr lang="en-US" sz="2200" dirty="0"/>
          </a:p>
        </p:txBody>
      </p:sp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6795" y="5277088"/>
            <a:ext cx="340162" cy="340162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11506795" y="5844064"/>
            <a:ext cx="2329815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Output: Candidate Profiles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38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39" y="2842260"/>
            <a:ext cx="9454634" cy="553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PDF Upload &amp; Metadata Extraction Process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39" y="3661291"/>
            <a:ext cx="6695361" cy="7084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885" y="4546759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Upload Resumes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96885" y="4929545"/>
            <a:ext cx="634126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Resumes are uploaded as PDFs to a designated folder.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661291"/>
            <a:ext cx="6695361" cy="7084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2246" y="4546759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Extract Raw Text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492246" y="4929545"/>
            <a:ext cx="634126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PyPDFLoader extracts the complete text content from each PDF.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39" y="5389959"/>
            <a:ext cx="6695361" cy="7084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6885" y="6275427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Parse Metadata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96885" y="6658213"/>
            <a:ext cx="634126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Metadata Tagger infers key details like name, email, and source filename.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389959"/>
            <a:ext cx="6695361" cy="70842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2246" y="6275427"/>
            <a:ext cx="2213848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Store Data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492246" y="6658213"/>
            <a:ext cx="6341269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Extracted text and structured metadata are stored together.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19839" y="7317819"/>
            <a:ext cx="13390721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888" y="494109"/>
            <a:ext cx="9605843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Text Splitting &amp; Embedding using E5 Model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888" y="1325047"/>
            <a:ext cx="2695456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Split?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8888" y="1931432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LLMs &amp; embedding models perform better with chunked text: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888" y="2420898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More focused context for each query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888" y="2771180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Better semantic representation in vector space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8888" y="3121462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token limits for processing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8888" y="3471743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More precise retrieval during similarity search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28888" y="3961209"/>
            <a:ext cx="2228731" cy="1035248"/>
          </a:xfrm>
          <a:prstGeom prst="roundRect">
            <a:avLst>
              <a:gd name="adj" fmla="val 2604"/>
            </a:avLst>
          </a:prstGeom>
          <a:solidFill>
            <a:srgbClr val="EEE8DD"/>
          </a:solidFill>
          <a:ln/>
        </p:spPr>
      </p:sp>
      <p:sp>
        <p:nvSpPr>
          <p:cNvPr id="10" name="Text 8"/>
          <p:cNvSpPr/>
          <p:nvPr/>
        </p:nvSpPr>
        <p:spPr>
          <a:xfrm>
            <a:off x="1616869" y="4320897"/>
            <a:ext cx="25265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3037284" y="4140875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Chunking Text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037284" y="4529376"/>
            <a:ext cx="4877276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Resumes are divided into manageable, overlapping segments.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2947392" y="4986933"/>
            <a:ext cx="10964347" cy="11430"/>
          </a:xfrm>
          <a:prstGeom prst="roundRect">
            <a:avLst>
              <a:gd name="adj" fmla="val 235829"/>
            </a:avLst>
          </a:prstGeom>
          <a:solidFill>
            <a:srgbClr val="D4CEC3"/>
          </a:solidFill>
          <a:ln/>
        </p:spPr>
      </p:sp>
      <p:sp>
        <p:nvSpPr>
          <p:cNvPr id="14" name="Shape 12"/>
          <p:cNvSpPr/>
          <p:nvPr/>
        </p:nvSpPr>
        <p:spPr>
          <a:xfrm>
            <a:off x="628888" y="5086231"/>
            <a:ext cx="4457462" cy="1035248"/>
          </a:xfrm>
          <a:prstGeom prst="roundRect">
            <a:avLst>
              <a:gd name="adj" fmla="val 2604"/>
            </a:avLst>
          </a:prstGeom>
          <a:solidFill>
            <a:srgbClr val="EEE8DD"/>
          </a:solidFill>
          <a:ln/>
        </p:spPr>
      </p:sp>
      <p:sp>
        <p:nvSpPr>
          <p:cNvPr id="15" name="Text 13"/>
          <p:cNvSpPr/>
          <p:nvPr/>
        </p:nvSpPr>
        <p:spPr>
          <a:xfrm>
            <a:off x="2731294" y="5445919"/>
            <a:ext cx="25265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5266015" y="5265896"/>
            <a:ext cx="302204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Improve LLM Performance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266015" y="5654397"/>
            <a:ext cx="461402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Chunking optimizes LLM and embedding model accuracy.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5176123" y="6111954"/>
            <a:ext cx="8735616" cy="11430"/>
          </a:xfrm>
          <a:prstGeom prst="roundRect">
            <a:avLst>
              <a:gd name="adj" fmla="val 235829"/>
            </a:avLst>
          </a:prstGeom>
          <a:solidFill>
            <a:srgbClr val="D4CEC3"/>
          </a:solidFill>
          <a:ln/>
        </p:spPr>
      </p:sp>
      <p:sp>
        <p:nvSpPr>
          <p:cNvPr id="19" name="Shape 17"/>
          <p:cNvSpPr/>
          <p:nvPr/>
        </p:nvSpPr>
        <p:spPr>
          <a:xfrm>
            <a:off x="628888" y="6211253"/>
            <a:ext cx="6686312" cy="1035248"/>
          </a:xfrm>
          <a:prstGeom prst="roundRect">
            <a:avLst>
              <a:gd name="adj" fmla="val 2604"/>
            </a:avLst>
          </a:prstGeom>
          <a:solidFill>
            <a:srgbClr val="EEE8DD"/>
          </a:solidFill>
          <a:ln/>
        </p:spPr>
      </p:sp>
      <p:sp>
        <p:nvSpPr>
          <p:cNvPr id="20" name="Text 18"/>
          <p:cNvSpPr/>
          <p:nvPr/>
        </p:nvSpPr>
        <p:spPr>
          <a:xfrm>
            <a:off x="3845719" y="6570940"/>
            <a:ext cx="252651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494865" y="6390918"/>
            <a:ext cx="2246233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Embed Chunks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94865" y="6779419"/>
            <a:ext cx="4658320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Each chunk is transformed into a vector using E5-large-v2.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28888" y="7448550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127118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Vector Store Creation &amp; Retrieval Mechanism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Store Embeddings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87773"/>
            <a:ext cx="3785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 embedded chunks ,along with their metadata,are stored in FAISS_DB.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033" y="4187547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280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Query Search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2770703"/>
            <a:ext cx="423898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Similarity search (KNN) is performed on queries to identify the most relevant chunks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230" y="3169563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5514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Retrieve Chunks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041821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Top relevant chunks are retrieved for further analysis, to provide context for subsequent reasoning and answer generation.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3230" y="5205532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619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Question Answering using Prompt + Gemini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6490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Retrieval QA Chain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81964"/>
            <a:ext cx="214955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LangChain's RetrievalQA chain handles question answering.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937647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It connects queries to relevant documents.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04367" y="3346490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Prompt Construction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504367" y="4281964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Prompts are crafted to guide Gemini's responses.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504367" y="5574744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Example: "What is candidate's AI experience?"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14943" y="3346490"/>
            <a:ext cx="214955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Contextual Answers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214943" y="4281964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Retrieved chunks provide context to Gemini.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14943" y="5574744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ensures accurate, context-aware answers.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2025-06-13T19:39:22Z</dcterms:created>
  <dcterms:modified xsi:type="dcterms:W3CDTF">2025-06-13T19:39:22Z</dcterms:modified>
</cp:coreProperties>
</file>